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6858000" cy="9906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r-FR" sz="4400" spc="-1" strike="noStrike">
                <a:latin typeface="Arial"/>
              </a:rPr>
              <a:t>C</a:t>
            </a:r>
            <a:r>
              <a:rPr b="0" lang="fr-FR" sz="4400" spc="-1" strike="noStrike">
                <a:latin typeface="Arial"/>
              </a:rPr>
              <a:t>l</a:t>
            </a:r>
            <a:r>
              <a:rPr b="0" lang="fr-FR" sz="4400" spc="-1" strike="noStrike">
                <a:latin typeface="Arial"/>
              </a:rPr>
              <a:t>i</a:t>
            </a:r>
            <a:r>
              <a:rPr b="0" lang="fr-FR" sz="4400" spc="-1" strike="noStrike">
                <a:latin typeface="Arial"/>
              </a:rPr>
              <a:t>c</a:t>
            </a:r>
            <a:r>
              <a:rPr b="0" lang="fr-FR" sz="4400" spc="-1" strike="noStrike">
                <a:latin typeface="Arial"/>
              </a:rPr>
              <a:t>k</a:t>
            </a:r>
            <a:r>
              <a:rPr b="0" lang="fr-FR" sz="4400" spc="-1" strike="noStrike">
                <a:latin typeface="Arial"/>
              </a:rPr>
              <a:t> </a:t>
            </a:r>
            <a:r>
              <a:rPr b="0" lang="fr-FR" sz="4400" spc="-1" strike="noStrike">
                <a:latin typeface="Arial"/>
              </a:rPr>
              <a:t>t</a:t>
            </a:r>
            <a:r>
              <a:rPr b="0" lang="fr-FR" sz="4400" spc="-1" strike="noStrike">
                <a:latin typeface="Arial"/>
              </a:rPr>
              <a:t>o</a:t>
            </a:r>
            <a:r>
              <a:rPr b="0" lang="fr-FR" sz="4400" spc="-1" strike="noStrike">
                <a:latin typeface="Arial"/>
              </a:rPr>
              <a:t> </a:t>
            </a:r>
            <a:r>
              <a:rPr b="0" lang="fr-FR" sz="4400" spc="-1" strike="noStrike">
                <a:latin typeface="Arial"/>
              </a:rPr>
              <a:t>m</a:t>
            </a:r>
            <a:r>
              <a:rPr b="0" lang="fr-FR" sz="4400" spc="-1" strike="noStrike">
                <a:latin typeface="Arial"/>
              </a:rPr>
              <a:t>o</a:t>
            </a:r>
            <a:r>
              <a:rPr b="0" lang="fr-FR" sz="4400" spc="-1" strike="noStrike">
                <a:latin typeface="Arial"/>
              </a:rPr>
              <a:t>v</a:t>
            </a:r>
            <a:r>
              <a:rPr b="0" lang="fr-FR" sz="4400" spc="-1" strike="noStrike">
                <a:latin typeface="Arial"/>
              </a:rPr>
              <a:t>e</a:t>
            </a:r>
            <a:r>
              <a:rPr b="0" lang="fr-FR" sz="4400" spc="-1" strike="noStrike">
                <a:latin typeface="Arial"/>
              </a:rPr>
              <a:t> </a:t>
            </a:r>
            <a:r>
              <a:rPr b="0" lang="fr-FR" sz="4400" spc="-1" strike="noStrike">
                <a:latin typeface="Arial"/>
              </a:rPr>
              <a:t>t</a:t>
            </a:r>
            <a:r>
              <a:rPr b="0" lang="fr-FR" sz="4400" spc="-1" strike="noStrike">
                <a:latin typeface="Arial"/>
              </a:rPr>
              <a:t>h</a:t>
            </a:r>
            <a:r>
              <a:rPr b="0" lang="fr-FR" sz="4400" spc="-1" strike="noStrike">
                <a:latin typeface="Arial"/>
              </a:rPr>
              <a:t>e</a:t>
            </a:r>
            <a:r>
              <a:rPr b="0" lang="fr-FR" sz="4400" spc="-1" strike="noStrike">
                <a:latin typeface="Arial"/>
              </a:rPr>
              <a:t> </a:t>
            </a:r>
            <a:r>
              <a:rPr b="0" lang="fr-FR" sz="4400" spc="-1" strike="noStrike">
                <a:latin typeface="Arial"/>
              </a:rPr>
              <a:t>s</a:t>
            </a:r>
            <a:r>
              <a:rPr b="0" lang="fr-FR" sz="4400" spc="-1" strike="noStrike">
                <a:latin typeface="Arial"/>
              </a:rPr>
              <a:t>l</a:t>
            </a:r>
            <a:r>
              <a:rPr b="0" lang="fr-FR" sz="4400" spc="-1" strike="noStrike">
                <a:latin typeface="Arial"/>
              </a:rPr>
              <a:t>i</a:t>
            </a:r>
            <a:r>
              <a:rPr b="0" lang="fr-FR" sz="4400" spc="-1" strike="noStrike">
                <a:latin typeface="Arial"/>
              </a:rPr>
              <a:t>d</a:t>
            </a:r>
            <a:r>
              <a:rPr b="0" lang="fr-FR" sz="4400" spc="-1" strike="noStrike">
                <a:latin typeface="Arial"/>
              </a:rPr>
              <a:t>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2000" spc="-1" strike="noStrike">
                <a:latin typeface="Arial"/>
              </a:rPr>
              <a:t>Click to edit the notes format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1400" spc="-1" strike="noStrike">
                <a:latin typeface="Times New Roman"/>
              </a:rPr>
              <a:t>&lt;header&gt;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fr-FR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fr-FR" sz="1400" spc="-1" strike="noStrike">
                <a:latin typeface="Times New Roman"/>
              </a:rPr>
              <a:t>&lt;date/time&gt;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fr-FR" sz="1400" spc="-1" strike="noStrike">
                <a:latin typeface="Times New Roman"/>
              </a:defRPr>
            </a:lvl1pPr>
          </a:lstStyle>
          <a:p>
            <a:r>
              <a:rPr b="0" lang="fr-FR" sz="1400" spc="-1" strike="noStrike">
                <a:latin typeface="Times New Roman"/>
              </a:rPr>
              <a:t>&lt;footer&gt;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fr-FR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B240F096-6E34-4DD5-A66A-5C4D72166D63}" type="slidenum">
              <a:rPr b="0" lang="fr-FR" sz="1400" spc="-1" strike="noStrike">
                <a:latin typeface="Times New Roman"/>
              </a:rPr>
              <a:t>&lt;number&gt;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ldImg"/>
          </p:nvPr>
        </p:nvSpPr>
        <p:spPr>
          <a:xfrm>
            <a:off x="2360520" y="1143000"/>
            <a:ext cx="2129760" cy="3079440"/>
          </a:xfrm>
          <a:prstGeom prst="rect">
            <a:avLst/>
          </a:prstGeom>
          <a:ln w="0">
            <a:noFill/>
          </a:ln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79560" cy="359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6496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0" lang="fr-FR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6F5DBAC-1296-43FE-8F18-1A1F91CC4CD3}" type="slidenum">
              <a:rPr b="0" lang="fr-FR" sz="1200" spc="-1" strike="noStrike">
                <a:latin typeface="Times New Roman"/>
              </a:rPr>
              <a:t>&lt;number&gt;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3316765-1C98-4AB0-81EF-A39132A393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FEE5B31-BC65-49B1-800D-AD5BCBD7D29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619DCC-4ED7-4590-95CA-AB9A30B98C4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203AD91-9FB5-4977-8772-D7FA9E18397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A834C7-94FB-4DB9-8761-126C999BC05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8B5A78-2007-44D8-8C7E-A9338145C3A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F2B383-82FB-473F-9A31-CF597CAEBA4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550C792-60D7-45A3-AB3F-5D3F3BA0A40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C9D79B4-1328-43D6-BDB2-E7A9E9C236F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A2FAED3-ECF9-4C7C-AC78-C3A8141BF07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5E04FED-2CB7-400C-8AB6-EEAD21D08B2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ECB6ED8-B3CD-4858-BC73-6F94112D905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271600" y="9181440"/>
            <a:ext cx="2307600" cy="52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algn="ctr">
              <a:lnSpc>
                <a:spcPct val="100000"/>
              </a:lnSpc>
              <a:buNone/>
              <a:defRPr b="0" lang="fr-FR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fr-FR" sz="1400" spc="-1" strike="noStrike">
                <a:latin typeface="Times New Roman"/>
              </a:rPr>
              <a:t>&lt;footer&gt;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4843440" y="9181440"/>
            <a:ext cx="1536120" cy="52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9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45ED67E-C345-465F-8A01-2349F6CD8742}" type="slidenum">
              <a:rPr b="0" lang="en-US" sz="900" spc="-1" strike="noStrike">
                <a:solidFill>
                  <a:srgbClr val="b2b2b2"/>
                </a:solidFill>
                <a:latin typeface="Calibri"/>
              </a:rPr>
              <a:t>&lt;number&gt;</a:t>
            </a:fld>
            <a:endParaRPr b="0" lang="fr-FR" sz="9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71600" y="9181440"/>
            <a:ext cx="1536120" cy="520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>
              <a:defRPr b="0" lang="fr-FR" sz="1400" spc="-1" strike="noStrike">
                <a:latin typeface="Times New Roman"/>
              </a:defRPr>
            </a:lvl1pPr>
          </a:lstStyle>
          <a:p>
            <a:r>
              <a:rPr b="0" lang="fr-FR" sz="1400" spc="-1" strike="noStrike">
                <a:latin typeface="Times New Roman"/>
              </a:rPr>
              <a:t>&lt;date/time&gt;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r-FR" sz="4400" spc="-1" strike="noStrike">
                <a:latin typeface="Arial"/>
              </a:rPr>
              <a:t>Click to edit the title text format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Click to edit the outline text format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Outline Level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Third Outline Level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Fourth Outline Level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Fifth Outline Level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Sixth Outline Level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Seventh Outline Level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Valo-TT@cnes.fr" TargetMode="Externa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"/>
          <p:cNvSpPr/>
          <p:nvPr/>
        </p:nvSpPr>
        <p:spPr>
          <a:xfrm>
            <a:off x="0" y="8982000"/>
            <a:ext cx="6851160" cy="9169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Rectangle 1"/>
          <p:cNvSpPr/>
          <p:nvPr/>
        </p:nvSpPr>
        <p:spPr>
          <a:xfrm>
            <a:off x="0" y="-53640"/>
            <a:ext cx="6851160" cy="1176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object 4"/>
          <p:cNvSpPr/>
          <p:nvPr/>
        </p:nvSpPr>
        <p:spPr>
          <a:xfrm>
            <a:off x="5791320" y="9266040"/>
            <a:ext cx="92628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520" bIns="0" anchor="t">
            <a:spAutoFit/>
          </a:bodyPr>
          <a:p>
            <a:pPr marL="59760">
              <a:lnSpc>
                <a:spcPct val="100000"/>
              </a:lnSpc>
              <a:spcBef>
                <a:spcPts val="91"/>
              </a:spcBef>
              <a:buNone/>
            </a:pPr>
            <a:r>
              <a:rPr b="1" lang="fr-FR" sz="700" spc="-1" strike="noStrike">
                <a:solidFill>
                  <a:srgbClr val="005192"/>
                </a:solidFill>
                <a:latin typeface="Arial"/>
                <a:ea typeface="DejaVu Sans"/>
              </a:rPr>
              <a:t>Pour </a:t>
            </a:r>
            <a:r>
              <a:rPr b="1" lang="fr-FR" sz="700" spc="-7" strike="noStrike">
                <a:solidFill>
                  <a:srgbClr val="005192"/>
                </a:solidFill>
                <a:latin typeface="Arial"/>
                <a:ea typeface="DejaVu Sans"/>
              </a:rPr>
              <a:t>en savoir</a:t>
            </a:r>
            <a:r>
              <a:rPr b="1" lang="fr-FR" sz="700" spc="-86" strike="noStrike">
                <a:solidFill>
                  <a:srgbClr val="005192"/>
                </a:solidFill>
                <a:latin typeface="Arial"/>
                <a:ea typeface="DejaVu Sans"/>
              </a:rPr>
              <a:t> </a:t>
            </a:r>
            <a:r>
              <a:rPr b="1" lang="fr-FR" sz="700" spc="-1" strike="noStrike">
                <a:solidFill>
                  <a:srgbClr val="005192"/>
                </a:solidFill>
                <a:latin typeface="Arial"/>
                <a:ea typeface="DejaVu Sans"/>
              </a:rPr>
              <a:t>+</a:t>
            </a:r>
            <a:endParaRPr b="0" lang="fr-FR" sz="700" spc="-1" strike="noStrike">
              <a:latin typeface="Arial"/>
            </a:endParaRPr>
          </a:p>
          <a:p>
            <a:pPr marL="59760">
              <a:lnSpc>
                <a:spcPct val="100000"/>
              </a:lnSpc>
              <a:spcBef>
                <a:spcPts val="91"/>
              </a:spcBef>
              <a:buNone/>
            </a:pPr>
            <a:endParaRPr b="0" lang="fr-FR" sz="700" spc="-1" strike="noStrike">
              <a:latin typeface="Arial"/>
            </a:endParaRPr>
          </a:p>
          <a:p>
            <a:pPr marL="59760">
              <a:lnSpc>
                <a:spcPct val="100000"/>
              </a:lnSpc>
              <a:spcBef>
                <a:spcPts val="91"/>
              </a:spcBef>
              <a:buNone/>
            </a:pPr>
            <a:r>
              <a:rPr b="1" lang="fr-FR" sz="700" spc="-7" strike="noStrike" u="sng">
                <a:solidFill>
                  <a:srgbClr val="0563c1"/>
                </a:solidFill>
                <a:uFillTx/>
                <a:latin typeface="Arial"/>
                <a:ea typeface="DejaVu Sans"/>
                <a:hlinkClick r:id="rId1"/>
              </a:rPr>
              <a:t>Valo-TT@cnes.fr</a:t>
            </a:r>
            <a:endParaRPr b="0" lang="fr-FR" sz="700" spc="-1" strike="noStrike">
              <a:latin typeface="Arial"/>
            </a:endParaRPr>
          </a:p>
        </p:txBody>
      </p:sp>
      <p:sp>
        <p:nvSpPr>
          <p:cNvPr id="50" name="object 14"/>
          <p:cNvSpPr/>
          <p:nvPr/>
        </p:nvSpPr>
        <p:spPr>
          <a:xfrm>
            <a:off x="324000" y="1234440"/>
            <a:ext cx="6291360" cy="25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520" bIns="0" anchor="t">
            <a:spAutoFit/>
          </a:bodyPr>
          <a:p>
            <a:pPr marL="82080" indent="-8640" algn="ctr">
              <a:lnSpc>
                <a:spcPct val="100000"/>
              </a:lnSpc>
              <a:spcBef>
                <a:spcPts val="6"/>
              </a:spcBef>
              <a:buNone/>
              <a:tabLst>
                <a:tab algn="l" pos="0"/>
              </a:tabLst>
            </a:pPr>
            <a:r>
              <a:rPr b="1" lang="fr-FR" sz="1600" spc="-1" strike="noStrike" cap="small">
                <a:solidFill>
                  <a:srgbClr val="ff7b1d"/>
                </a:solidFill>
                <a:latin typeface="Arial"/>
                <a:ea typeface="DejaVu Sans"/>
              </a:rPr>
              <a:t>SYSTÈME DE COMMANDE POUR DRONE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51" name="object 15"/>
          <p:cNvSpPr/>
          <p:nvPr/>
        </p:nvSpPr>
        <p:spPr>
          <a:xfrm>
            <a:off x="88200" y="9254520"/>
            <a:ext cx="100800" cy="35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3600" rIns="0" tIns="0" bIns="0" anchor="t" vert="vert270" rot="16200000">
            <a:noAutofit/>
          </a:bodyPr>
          <a:p>
            <a:pPr marL="11520">
              <a:lnSpc>
                <a:spcPct val="100000"/>
              </a:lnSpc>
              <a:spcBef>
                <a:spcPts val="28"/>
              </a:spcBef>
              <a:buNone/>
            </a:pPr>
            <a:r>
              <a:rPr b="0" lang="fr-FR" sz="700" spc="-1" strike="noStrike">
                <a:solidFill>
                  <a:srgbClr val="000000"/>
                </a:solidFill>
                <a:latin typeface="Arial"/>
                <a:ea typeface="DejaVu Sans"/>
              </a:rPr>
              <a:t>B1321</a:t>
            </a:r>
            <a:endParaRPr b="0" lang="fr-FR" sz="700" spc="-1" strike="noStrike">
              <a:latin typeface="Arial"/>
            </a:endParaRPr>
          </a:p>
        </p:txBody>
      </p:sp>
      <p:sp>
        <p:nvSpPr>
          <p:cNvPr id="52" name="object 17"/>
          <p:cNvSpPr/>
          <p:nvPr/>
        </p:nvSpPr>
        <p:spPr>
          <a:xfrm>
            <a:off x="3600000" y="8433720"/>
            <a:ext cx="2213640" cy="14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520" bIns="0" anchor="t">
            <a:spAutoFit/>
          </a:bodyPr>
          <a:p>
            <a:pPr marL="11520">
              <a:lnSpc>
                <a:spcPct val="100000"/>
              </a:lnSpc>
              <a:spcBef>
                <a:spcPts val="91"/>
              </a:spcBef>
              <a:buNone/>
            </a:pPr>
            <a:r>
              <a:rPr b="0" i="1" lang="fr-FR" sz="900" spc="-1" strike="noStrike">
                <a:solidFill>
                  <a:srgbClr val="004e93"/>
                </a:solidFill>
                <a:latin typeface="Arial"/>
                <a:ea typeface="DejaVu Sans"/>
              </a:rPr>
              <a:t>Invention </a:t>
            </a:r>
            <a:r>
              <a:rPr b="0" i="1" lang="fr-FR" sz="900" spc="-7" strike="noStrike">
                <a:solidFill>
                  <a:srgbClr val="004e93"/>
                </a:solidFill>
                <a:latin typeface="Arial"/>
                <a:ea typeface="DejaVu Sans"/>
              </a:rPr>
              <a:t>brevetée disponible </a:t>
            </a:r>
            <a:r>
              <a:rPr b="0" i="1" lang="fr-FR" sz="900" spc="-1" strike="noStrike">
                <a:solidFill>
                  <a:srgbClr val="004e93"/>
                </a:solidFill>
                <a:latin typeface="Arial"/>
                <a:ea typeface="DejaVu Sans"/>
              </a:rPr>
              <a:t>sous</a:t>
            </a:r>
            <a:r>
              <a:rPr b="0" i="1" lang="fr-FR" sz="900" spc="-83" strike="noStrike">
                <a:solidFill>
                  <a:srgbClr val="004e93"/>
                </a:solidFill>
                <a:latin typeface="Arial"/>
                <a:ea typeface="DejaVu Sans"/>
              </a:rPr>
              <a:t> </a:t>
            </a:r>
            <a:r>
              <a:rPr b="0" i="1" lang="fr-FR" sz="900" spc="-7" strike="noStrike">
                <a:solidFill>
                  <a:srgbClr val="004e93"/>
                </a:solidFill>
                <a:latin typeface="Arial"/>
                <a:ea typeface="DejaVu Sans"/>
              </a:rPr>
              <a:t>licence.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53" name="Image 18" descr=""/>
          <p:cNvPicPr/>
          <p:nvPr/>
        </p:nvPicPr>
        <p:blipFill>
          <a:blip r:embed="rId2"/>
          <a:stretch/>
        </p:blipFill>
        <p:spPr>
          <a:xfrm>
            <a:off x="226080" y="327600"/>
            <a:ext cx="1432440" cy="480600"/>
          </a:xfrm>
          <a:prstGeom prst="rect">
            <a:avLst/>
          </a:prstGeom>
          <a:ln w="0">
            <a:noFill/>
          </a:ln>
        </p:spPr>
      </p:pic>
      <p:sp>
        <p:nvSpPr>
          <p:cNvPr id="54" name="Rectangle 25"/>
          <p:cNvSpPr/>
          <p:nvPr/>
        </p:nvSpPr>
        <p:spPr>
          <a:xfrm>
            <a:off x="1774800" y="291960"/>
            <a:ext cx="3949560" cy="46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11520" algn="ctr">
              <a:lnSpc>
                <a:spcPct val="100000"/>
              </a:lnSpc>
              <a:spcBef>
                <a:spcPts val="91"/>
              </a:spcBef>
              <a:buNone/>
            </a:pPr>
            <a:r>
              <a:rPr b="1" lang="fr-FR" sz="1200" spc="-1" strike="noStrike">
                <a:solidFill>
                  <a:srgbClr val="005192"/>
                </a:solidFill>
                <a:latin typeface="Arial"/>
                <a:ea typeface="DejaVu Sans"/>
              </a:rPr>
              <a:t>Applications </a:t>
            </a:r>
            <a:r>
              <a:rPr b="1" lang="fr-FR" sz="1200" spc="-7" strike="noStrike">
                <a:solidFill>
                  <a:srgbClr val="005192"/>
                </a:solidFill>
                <a:latin typeface="Arial"/>
                <a:ea typeface="DejaVu Sans"/>
              </a:rPr>
              <a:t>et </a:t>
            </a:r>
            <a:r>
              <a:rPr b="1" lang="fr-FR" sz="1200" spc="-1" strike="noStrike">
                <a:solidFill>
                  <a:srgbClr val="005192"/>
                </a:solidFill>
                <a:latin typeface="Arial"/>
                <a:ea typeface="DejaVu Sans"/>
              </a:rPr>
              <a:t>valorisation </a:t>
            </a:r>
            <a:endParaRPr b="0" lang="fr-FR" sz="1200" spc="-1" strike="noStrike">
              <a:latin typeface="Arial"/>
            </a:endParaRPr>
          </a:p>
          <a:p>
            <a:pPr marL="11520" algn="ctr">
              <a:lnSpc>
                <a:spcPct val="100000"/>
              </a:lnSpc>
              <a:spcBef>
                <a:spcPts val="91"/>
              </a:spcBef>
              <a:buNone/>
            </a:pPr>
            <a:r>
              <a:rPr b="1" lang="fr-FR" sz="1200" spc="-7" strike="noStrike">
                <a:solidFill>
                  <a:srgbClr val="005192"/>
                </a:solidFill>
                <a:latin typeface="Arial"/>
                <a:ea typeface="DejaVu Sans"/>
              </a:rPr>
              <a:t>de </a:t>
            </a:r>
            <a:r>
              <a:rPr b="1" lang="fr-FR" sz="1200" spc="-1" strike="noStrike">
                <a:solidFill>
                  <a:srgbClr val="005192"/>
                </a:solidFill>
                <a:latin typeface="Arial"/>
                <a:ea typeface="DejaVu Sans"/>
              </a:rPr>
              <a:t>technologies</a:t>
            </a:r>
            <a:r>
              <a:rPr b="1" lang="fr-FR" sz="1200" spc="-83" strike="noStrike">
                <a:solidFill>
                  <a:srgbClr val="005192"/>
                </a:solidFill>
                <a:latin typeface="Arial"/>
                <a:ea typeface="DejaVu Sans"/>
              </a:rPr>
              <a:t> </a:t>
            </a:r>
            <a:r>
              <a:rPr b="1" lang="fr-FR" sz="1200" spc="-1" strike="noStrike">
                <a:solidFill>
                  <a:srgbClr val="005192"/>
                </a:solidFill>
                <a:latin typeface="Arial"/>
                <a:ea typeface="DejaVu Sans"/>
              </a:rPr>
              <a:t>spatiales  </a:t>
            </a:r>
            <a:r>
              <a:rPr b="1" lang="fr-FR" sz="1200" spc="-7" strike="noStrike">
                <a:solidFill>
                  <a:srgbClr val="005192"/>
                </a:solidFill>
                <a:latin typeface="Arial"/>
                <a:ea typeface="DejaVu Sans"/>
              </a:rPr>
              <a:t>au </a:t>
            </a:r>
            <a:r>
              <a:rPr b="1" lang="fr-FR" sz="1200" spc="-1" strike="noStrike">
                <a:solidFill>
                  <a:srgbClr val="005192"/>
                </a:solidFill>
                <a:latin typeface="Arial"/>
                <a:ea typeface="DejaVu Sans"/>
              </a:rPr>
              <a:t>service </a:t>
            </a:r>
            <a:r>
              <a:rPr b="1" lang="fr-FR" sz="1200" spc="-7" strike="noStrike">
                <a:solidFill>
                  <a:srgbClr val="005192"/>
                </a:solidFill>
                <a:latin typeface="Arial"/>
                <a:ea typeface="DejaVu Sans"/>
              </a:rPr>
              <a:t>de</a:t>
            </a:r>
            <a:r>
              <a:rPr b="1" lang="fr-FR" sz="1200" spc="-86" strike="noStrike">
                <a:solidFill>
                  <a:srgbClr val="005192"/>
                </a:solidFill>
                <a:latin typeface="Arial"/>
                <a:ea typeface="DejaVu Sans"/>
              </a:rPr>
              <a:t> </a:t>
            </a:r>
            <a:r>
              <a:rPr b="1" lang="fr-FR" sz="1200" spc="-7" strike="noStrike">
                <a:solidFill>
                  <a:srgbClr val="005192"/>
                </a:solidFill>
                <a:latin typeface="Arial"/>
                <a:ea typeface="DejaVu Sans"/>
              </a:rPr>
              <a:t>l’industrie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5" name="ZoneTexte 29"/>
          <p:cNvSpPr/>
          <p:nvPr/>
        </p:nvSpPr>
        <p:spPr>
          <a:xfrm>
            <a:off x="5672880" y="762840"/>
            <a:ext cx="11782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800" spc="-1" strike="noStrike">
                <a:solidFill>
                  <a:srgbClr val="005192"/>
                </a:solidFill>
                <a:latin typeface="Arial"/>
                <a:ea typeface="DejaVu Sans"/>
              </a:rPr>
              <a:t>Système satellite,</a:t>
            </a:r>
            <a:endParaRPr b="0" lang="fr-F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fr-FR" sz="800" spc="-1" strike="noStrike">
                <a:solidFill>
                  <a:srgbClr val="005192"/>
                </a:solidFill>
                <a:latin typeface="Arial"/>
                <a:ea typeface="DejaVu Sans"/>
              </a:rPr>
              <a:t>Lanceur, Ballon</a:t>
            </a:r>
            <a:endParaRPr b="0" lang="fr-FR" sz="800" spc="-1" strike="noStrike">
              <a:latin typeface="Arial"/>
            </a:endParaRPr>
          </a:p>
        </p:txBody>
      </p:sp>
      <p:pic>
        <p:nvPicPr>
          <p:cNvPr id="56" name="Image 17" descr=""/>
          <p:cNvPicPr/>
          <p:nvPr/>
        </p:nvPicPr>
        <p:blipFill>
          <a:blip r:embed="rId3"/>
          <a:stretch/>
        </p:blipFill>
        <p:spPr>
          <a:xfrm>
            <a:off x="2922480" y="9148680"/>
            <a:ext cx="1094400" cy="571680"/>
          </a:xfrm>
          <a:prstGeom prst="rect">
            <a:avLst/>
          </a:prstGeom>
          <a:ln w="0">
            <a:noFill/>
          </a:ln>
        </p:spPr>
      </p:pic>
      <p:sp>
        <p:nvSpPr>
          <p:cNvPr id="57" name="Connecteur droit 21"/>
          <p:cNvSpPr/>
          <p:nvPr/>
        </p:nvSpPr>
        <p:spPr>
          <a:xfrm>
            <a:off x="0" y="8980560"/>
            <a:ext cx="6858000" cy="360"/>
          </a:xfrm>
          <a:prstGeom prst="line">
            <a:avLst/>
          </a:prstGeom>
          <a:ln>
            <a:solidFill>
              <a:srgbClr val="005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onnecteur droit 31"/>
          <p:cNvSpPr/>
          <p:nvPr/>
        </p:nvSpPr>
        <p:spPr>
          <a:xfrm>
            <a:off x="0" y="1135440"/>
            <a:ext cx="6858000" cy="360"/>
          </a:xfrm>
          <a:prstGeom prst="line">
            <a:avLst/>
          </a:prstGeom>
          <a:ln>
            <a:solidFill>
              <a:srgbClr val="005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9" name="Image 43" descr=""/>
          <p:cNvPicPr/>
          <p:nvPr/>
        </p:nvPicPr>
        <p:blipFill>
          <a:blip r:embed="rId4"/>
          <a:stretch/>
        </p:blipFill>
        <p:spPr>
          <a:xfrm>
            <a:off x="6176880" y="326520"/>
            <a:ext cx="431280" cy="431280"/>
          </a:xfrm>
          <a:prstGeom prst="rect">
            <a:avLst/>
          </a:prstGeom>
          <a:ln w="0">
            <a:noFill/>
          </a:ln>
        </p:spPr>
      </p:pic>
      <p:pic>
        <p:nvPicPr>
          <p:cNvPr id="60" name="" descr=""/>
          <p:cNvPicPr/>
          <p:nvPr/>
        </p:nvPicPr>
        <p:blipFill>
          <a:blip r:embed="rId5"/>
          <a:stretch/>
        </p:blipFill>
        <p:spPr>
          <a:xfrm>
            <a:off x="320400" y="2360880"/>
            <a:ext cx="6120000" cy="5814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Application>LibreOffice/7.3.7.2$Linux_X86_64 LibreOffice_project/30$Build-2</Application>
  <AppVersion>15.0000</AppVersion>
  <Words>340</Words>
  <Paragraphs>34</Paragraphs>
  <Company>CNES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2020-11-04T10:22:48Z</dcterms:created>
  <dc:creator>Astorg-Lepine Christelle</dc:creator>
  <dc:description/>
  <dc:language>fr-FR</dc:language>
  <cp:lastModifiedBy/>
  <dcterms:modified xsi:type="dcterms:W3CDTF">2022-12-29T13:50:39Z</dcterms:modified>
  <cp:revision>86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Format A4 (210 x 297 mm)</vt:lpwstr>
  </property>
  <property fmtid="{D5CDD505-2E9C-101B-9397-08002B2CF9AE}" pid="4" name="Slides">
    <vt:i4>1</vt:i4>
  </property>
</Properties>
</file>